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Corsiva" panose="020B0604020202020204" charset="0"/>
      <p:regular r:id="rId33"/>
      <p:bold r:id="rId34"/>
      <p:italic r:id="rId35"/>
      <p:boldItalic r:id="rId36"/>
    </p:embeddedFont>
    <p:embeddedFont>
      <p:font typeface="Pacifico" panose="00000500000000000000" pitchFamily="2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955139-091D-4565-B01F-D2891C90B4F4}">
  <a:tblStyle styleId="{61955139-091D-4565-B01F-D2891C90B4F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635221B-9E71-4B8C-A215-942498E4FE5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a43f4ed6a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a43f4ed6a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a300a0af67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a300a0af67_2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a43f4ed6a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a43f4ed6a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a43f4ed6a9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a43f4ed6a9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a43f4ed6a9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a43f4ed6a9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a300a0af67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a300a0af67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300a0af67_2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a300a0af67_2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a300a0af67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a300a0af67_2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a300a0af67_2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a300a0af67_2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a300a0af67_6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a300a0af67_6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a300a0af67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a300a0af67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a300a0af67_6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a300a0af67_6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a300a0af67_6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a300a0af67_6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a300a0af67_6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a300a0af67_6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a300a0af67_6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a300a0af67_6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a300a0af67_6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a300a0af67_6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a300a0af67_6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a300a0af67_6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a300a0af67_6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a300a0af67_6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a300a0af67_2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a300a0af67_2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a300a0af67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a300a0af67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a300a0af67_2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a300a0af67_2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a300a0af67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a300a0af67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a43f4ed6a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a43f4ed6a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a43f4ed6a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a43f4ed6a9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a43f4ed6a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a43f4ed6a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Pacifico"/>
              <a:buNone/>
              <a:defRPr sz="5200">
                <a:latin typeface="Pacifico"/>
                <a:ea typeface="Pacifico"/>
                <a:cs typeface="Pacifico"/>
                <a:sym typeface="Pacific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Pacifico"/>
              <a:buNone/>
              <a:defRPr sz="3600">
                <a:latin typeface="Pacifico"/>
                <a:ea typeface="Pacifico"/>
                <a:cs typeface="Pacifico"/>
                <a:sym typeface="Pacific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Pacifico"/>
              <a:buNone/>
              <a:defRPr sz="4800">
                <a:latin typeface="Pacifico"/>
                <a:ea typeface="Pacifico"/>
                <a:cs typeface="Pacifico"/>
                <a:sym typeface="Pacifi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Pacifico"/>
              <a:buNone/>
              <a:defRPr sz="4200">
                <a:latin typeface="Pacifico"/>
                <a:ea typeface="Pacifico"/>
                <a:cs typeface="Pacifico"/>
                <a:sym typeface="Pacific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 rot="-154252">
            <a:off x="311577" y="744563"/>
            <a:ext cx="8520776" cy="20525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Pacifico"/>
                <a:ea typeface="Pacifico"/>
                <a:cs typeface="Pacifico"/>
                <a:sym typeface="Pacifico"/>
              </a:rPr>
              <a:t>Каталог на университетите в</a:t>
            </a:r>
            <a:endParaRPr>
              <a:latin typeface="Pacifico"/>
              <a:ea typeface="Pacifico"/>
              <a:cs typeface="Pacifico"/>
              <a:sym typeface="Pacific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55" name="Google Shape;55;p13"/>
          <p:cNvSpPr/>
          <p:nvPr/>
        </p:nvSpPr>
        <p:spPr>
          <a:xfrm rot="-134149">
            <a:off x="2581338" y="2126175"/>
            <a:ext cx="3981276" cy="10666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50000">
                      <a:srgbClr val="6AA84F"/>
                    </a:gs>
                    <a:gs pos="100000">
                      <a:srgbClr val="85200C"/>
                    </a:gs>
                  </a:gsLst>
                  <a:lin ang="5400012" scaled="0"/>
                </a:gradFill>
                <a:latin typeface="Pacifico"/>
              </a:rPr>
              <a:t>България</a:t>
            </a:r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4759250" y="4215200"/>
          <a:ext cx="4313675" cy="792420"/>
        </p:xfrm>
        <a:graphic>
          <a:graphicData uri="http://schemas.openxmlformats.org/drawingml/2006/table">
            <a:tbl>
              <a:tblPr>
                <a:noFill/>
                <a:tableStyleId>{61955139-091D-4565-B01F-D2891C90B4F4}</a:tableStyleId>
              </a:tblPr>
              <a:tblGrid>
                <a:gridCol w="1970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 rowSpan="2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bg">
                          <a:solidFill>
                            <a:schemeClr val="dk1"/>
                          </a:solidFill>
                          <a:latin typeface="Pacifico"/>
                          <a:ea typeface="Pacifico"/>
                          <a:cs typeface="Pacifico"/>
                          <a:sym typeface="Pacifico"/>
                        </a:rPr>
                        <a:t>Един проект на</a:t>
                      </a:r>
                      <a:endParaRPr>
                        <a:solidFill>
                          <a:schemeClr val="dk1"/>
                        </a:solidFill>
                        <a:latin typeface="Pacifico"/>
                        <a:ea typeface="Pacifico"/>
                        <a:cs typeface="Pacifico"/>
                        <a:sym typeface="Pacific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bg">
                          <a:solidFill>
                            <a:schemeClr val="dk1"/>
                          </a:solidFill>
                          <a:latin typeface="Pacifico"/>
                          <a:ea typeface="Pacifico"/>
                          <a:cs typeface="Pacifico"/>
                          <a:sym typeface="Pacifico"/>
                        </a:rPr>
                        <a:t>Стефан Велев, 62537</a:t>
                      </a:r>
                      <a:endParaRPr>
                        <a:solidFill>
                          <a:schemeClr val="dk1"/>
                        </a:solidFill>
                        <a:latin typeface="Pacifico"/>
                        <a:ea typeface="Pacifico"/>
                        <a:cs typeface="Pacifico"/>
                        <a:sym typeface="Pacific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bg">
                          <a:solidFill>
                            <a:schemeClr val="dk1"/>
                          </a:solidFill>
                          <a:latin typeface="Pacifico"/>
                          <a:ea typeface="Pacifico"/>
                          <a:cs typeface="Pacifico"/>
                          <a:sym typeface="Pacifico"/>
                        </a:rPr>
                        <a:t>Даниел Халачев, 62547</a:t>
                      </a:r>
                      <a:endParaRPr>
                        <a:solidFill>
                          <a:schemeClr val="dk1"/>
                        </a:solidFill>
                        <a:latin typeface="Pacifico"/>
                        <a:ea typeface="Pacifico"/>
                        <a:cs typeface="Pacifico"/>
                        <a:sym typeface="Pacific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311700" y="128825"/>
            <a:ext cx="7329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XML &amp; XSD</a:t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 rotWithShape="1">
          <a:blip r:embed="rId3">
            <a:alphaModFix/>
          </a:blip>
          <a:srcRect l="21029" t="6373" b="4611"/>
          <a:stretch/>
        </p:blipFill>
        <p:spPr>
          <a:xfrm>
            <a:off x="5855050" y="417750"/>
            <a:ext cx="2797226" cy="466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02" y="1540650"/>
            <a:ext cx="5572598" cy="2452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14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XSLT</a:t>
            </a:r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Три основни изгледа - три основни шаблона:</a:t>
            </a:r>
            <a:endParaRPr/>
          </a:p>
          <a:p>
            <a:pPr marL="457200" lvl="0" indent="-342900" algn="l" rtl="0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xsl:template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match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xsl:template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/>
          </a:p>
          <a:p>
            <a:pPr marL="457200" lvl="0" indent="-3429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xsl:template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match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/catalog/regions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xsl:template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xsl:template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match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/catalog/universities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xsl:template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xfrm>
            <a:off x="7534200" y="51672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catalog.xsl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714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XSLT</a:t>
            </a:r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body" idx="1"/>
          </p:nvPr>
        </p:nvSpPr>
        <p:spPr>
          <a:xfrm>
            <a:off x="0" y="717425"/>
            <a:ext cx="9144000" cy="44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 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xsl:template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match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html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head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title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Каталог на университетите в България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title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&lt;!-- </a:t>
            </a:r>
            <a:r>
              <a:rPr lang="bg-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връзки към 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CSS / JavaScript--&gt;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</a:t>
            </a:r>
            <a:endParaRPr lang="en-GB" sz="1050" dirty="0">
              <a:solidFill>
                <a:srgbClr val="808080"/>
              </a:solidFill>
              <a:latin typeface="Courier New"/>
              <a:ea typeface="Courier New"/>
              <a:cs typeface="Courier New"/>
            </a:endParaRP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head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body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onload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"main()"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header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h1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id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"logo"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Каталог на университетите в 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span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id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bg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България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span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h1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&lt;!-- 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ul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 li </a:t>
            </a:r>
            <a:r>
              <a:rPr lang="bg-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елементи за навигация --&gt;</a:t>
            </a:r>
            <a:r>
              <a:rPr lang="bg-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</a:t>
            </a:r>
            <a:endParaRPr lang="bg-BG" sz="1050" dirty="0">
              <a:solidFill>
                <a:srgbClr val="808080"/>
              </a:solidFill>
              <a:latin typeface="Courier New"/>
              <a:ea typeface="Courier New"/>
              <a:cs typeface="Courier New"/>
            </a:endParaRP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bg-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header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id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"content"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id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"overview"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xsl:for-each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catalog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/universities/university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xsl:sort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statistics/students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data-type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"number"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order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"descending"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class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uni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    	    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&lt;!-- </a:t>
            </a:r>
            <a:r>
              <a:rPr lang="bg-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информация за университети --&gt;</a:t>
            </a:r>
            <a:r>
              <a:rPr lang="bg-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bg-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    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xsl:for-each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xsl:apply-templates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body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html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xsl:template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7534200" y="28812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catalog.xsl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14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XSLT</a:t>
            </a:r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body" idx="1"/>
          </p:nvPr>
        </p:nvSpPr>
        <p:spPr>
          <a:xfrm>
            <a:off x="0" y="1152600"/>
            <a:ext cx="85206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 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xsl:template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match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catalog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/regions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id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"regions"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xsl:for-each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catalog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/regions/region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xsl:variable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name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regName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xsl:value-of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self::node()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/&gt;&lt;/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xsl:variable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xsl:variable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name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regID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xsl:value-of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self::node()/@id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/&gt;&lt;/</a:t>
            </a:r>
            <a:r>
              <a:rPr lang="en-GB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xsl:variable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h1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class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collapsable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xsl:value-of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$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regName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регион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h1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class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uni-collapsable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xsl:for-each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catalog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/universities/university[@regionID=$regID]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xsl:sort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statistics/students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data-type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"number"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order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"descending"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class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uni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    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&lt;!-- </a:t>
            </a:r>
            <a:r>
              <a:rPr lang="bg-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информация за университети --&gt;</a:t>
            </a:r>
            <a:r>
              <a:rPr lang="bg-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</a:t>
            </a:r>
            <a:endParaRPr lang="bg-BG" sz="1050" dirty="0">
              <a:solidFill>
                <a:srgbClr val="808080"/>
              </a:solidFill>
              <a:latin typeface="Courier New"/>
              <a:ea typeface="Courier New"/>
              <a:cs typeface="Courier New"/>
            </a:endParaRP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bg-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   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xsl:for-each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endParaRPr lang="en-GB" sz="1050" dirty="0">
              <a:solidFill>
                <a:srgbClr val="D4D4D4"/>
              </a:solidFill>
              <a:latin typeface="Courier New"/>
              <a:ea typeface="Courier New"/>
              <a:cs typeface="Courier New"/>
            </a:endParaRP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xsl:for-each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xsl:template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endParaRPr dirty="0"/>
          </a:p>
        </p:txBody>
      </p:sp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7534200" y="51672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catalog.xsl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14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XSLT</a:t>
            </a:r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body" idx="1"/>
          </p:nvPr>
        </p:nvSpPr>
        <p:spPr>
          <a:xfrm>
            <a:off x="0" y="946025"/>
            <a:ext cx="8520600" cy="41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 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xsl:template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match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catalog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/universities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id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"table"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input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type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"text"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id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searchBox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onkeyup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searchTable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()"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placeholder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bg-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Търсете име на университет..."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bg-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table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id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myTable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onclick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sortTable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(0)"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Име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onclick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sortTable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(1)"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Регион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onclick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sortTable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(2)"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Град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onclick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sortTable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(3)"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Адрес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onclick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sortTable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(4)"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Контакти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onclick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sortTable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(5)"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Студенти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br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Преподаватели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onclick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sortTable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(6)"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bg-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</a:rPr>
              <a:t>Факултети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xsl:for-each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</a:t>
            </a:r>
            <a:r>
              <a:rPr lang="en-GB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catalog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/universities/university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xsl:sort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statistics/students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data-type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"number"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order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"descending"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xsl:variable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name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regID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&gt;&lt;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xsl:value-of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GB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self::node()/@regionID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"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/&gt;&lt;/</a:t>
            </a:r>
            <a:r>
              <a:rPr lang="en-GB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xsl:variable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914400" lvl="0" indent="45720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&lt;!-- </a:t>
            </a:r>
            <a:r>
              <a:rPr lang="bg-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</a:rPr>
              <a:t>информация за университети --&gt;</a:t>
            </a:r>
            <a:r>
              <a:rPr lang="bg-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 </a:t>
            </a:r>
            <a:endParaRPr lang="bg-BG" sz="1050" dirty="0">
              <a:solidFill>
                <a:srgbClr val="808080"/>
              </a:solidFill>
              <a:latin typeface="Courier New"/>
              <a:ea typeface="Courier New"/>
              <a:cs typeface="Courier New"/>
            </a:endParaRP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bg-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    </a:t>
            </a:r>
            <a:r>
              <a:rPr lang="bg-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tr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xsl:for-each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table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div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    </a:t>
            </a:r>
          </a:p>
          <a:p>
            <a:pPr marL="0" lvl="0" indent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</a:rPr>
              <a:t>   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&lt;/</a:t>
            </a:r>
            <a:r>
              <a:rPr lang="en-GB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</a:rPr>
              <a:t>xsl:template</a:t>
            </a:r>
            <a:r>
              <a:rPr lang="en-GB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1" name="Google Shape;151;p26"/>
          <p:cNvSpPr txBox="1">
            <a:spLocks noGrp="1"/>
          </p:cNvSpPr>
          <p:nvPr>
            <p:ph type="title"/>
          </p:nvPr>
        </p:nvSpPr>
        <p:spPr>
          <a:xfrm>
            <a:off x="7534200" y="51672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catalog.xsl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9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CSS</a:t>
            </a:r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body" idx="1"/>
          </p:nvPr>
        </p:nvSpPr>
        <p:spPr>
          <a:xfrm>
            <a:off x="557125" y="1281325"/>
            <a:ext cx="5508000" cy="23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селектор за корен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селектор на първия параграф в раздел от тип </a:t>
            </a:r>
            <a:r>
              <a:rPr lang="bg">
                <a:latin typeface="Consolas"/>
                <a:ea typeface="Consolas"/>
                <a:cs typeface="Consolas"/>
                <a:sym typeface="Consolas"/>
              </a:rPr>
              <a:t>info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селектор на първата колона в таблицата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селектор за анимация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селектори за медия</a:t>
            </a:r>
            <a:endParaRPr/>
          </a:p>
        </p:txBody>
      </p:sp>
      <p:sp>
        <p:nvSpPr>
          <p:cNvPr id="158" name="Google Shape;158;p27"/>
          <p:cNvSpPr txBox="1"/>
          <p:nvPr/>
        </p:nvSpPr>
        <p:spPr>
          <a:xfrm>
            <a:off x="6233650" y="232625"/>
            <a:ext cx="2735400" cy="785100"/>
          </a:xfrm>
          <a:prstGeom prst="rect">
            <a:avLst/>
          </a:prstGeom>
          <a:noFill/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:root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--imageParamWidth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bg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500px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9" name="Google Shape;159;p27"/>
          <p:cNvSpPr txBox="1"/>
          <p:nvPr/>
        </p:nvSpPr>
        <p:spPr>
          <a:xfrm>
            <a:off x="6233650" y="1133525"/>
            <a:ext cx="2735400" cy="1662300"/>
          </a:xfrm>
          <a:prstGeom prst="rect">
            <a:avLst/>
          </a:prstGeom>
          <a:noFill/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.info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margin-top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bg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0.5em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margin-bottom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bg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0em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.info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p:first-child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justify;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7BA7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0" name="Google Shape;160;p27"/>
          <p:cNvSpPr txBox="1"/>
          <p:nvPr/>
        </p:nvSpPr>
        <p:spPr>
          <a:xfrm>
            <a:off x="6233650" y="2911625"/>
            <a:ext cx="2735400" cy="785100"/>
          </a:xfrm>
          <a:prstGeom prst="rect">
            <a:avLst/>
          </a:prstGeom>
          <a:noFill/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#myTable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td:first-child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left;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7BA7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1" name="Google Shape;161;p27"/>
          <p:cNvSpPr txBox="1"/>
          <p:nvPr/>
        </p:nvSpPr>
        <p:spPr>
          <a:xfrm>
            <a:off x="6233650" y="3812525"/>
            <a:ext cx="2735400" cy="1004400"/>
          </a:xfrm>
          <a:prstGeom prst="rect">
            <a:avLst/>
          </a:prstGeom>
          <a:noFill/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@keyframes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neon {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from {...}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to {...}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2" name="Google Shape;162;p27"/>
          <p:cNvSpPr txBox="1"/>
          <p:nvPr/>
        </p:nvSpPr>
        <p:spPr>
          <a:xfrm>
            <a:off x="785075" y="3910725"/>
            <a:ext cx="3575400" cy="785100"/>
          </a:xfrm>
          <a:prstGeom prst="rect">
            <a:avLst/>
          </a:prstGeom>
          <a:noFill/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@media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only screen and (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max-width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bg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?px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/* предефинирани селектори*/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" name="Google Shape;163;p27"/>
          <p:cNvSpPr txBox="1">
            <a:spLocks noGrp="1"/>
          </p:cNvSpPr>
          <p:nvPr>
            <p:ph type="title"/>
          </p:nvPr>
        </p:nvSpPr>
        <p:spPr>
          <a:xfrm>
            <a:off x="1615500" y="51672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catalog.xsl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684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JavaScript</a:t>
            </a:r>
            <a:endParaRPr/>
          </a:p>
        </p:txBody>
      </p:sp>
      <p:sp>
        <p:nvSpPr>
          <p:cNvPr id="169" name="Google Shape;169;p28"/>
          <p:cNvSpPr txBox="1">
            <a:spLocks noGrp="1"/>
          </p:cNvSpPr>
          <p:nvPr>
            <p:ph type="body" idx="1"/>
          </p:nvPr>
        </p:nvSpPr>
        <p:spPr>
          <a:xfrm>
            <a:off x="0" y="712924"/>
            <a:ext cx="4572000" cy="4430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main() {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hide non-home page elements</a:t>
            </a:r>
            <a:endParaRPr sz="1050" dirty="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document.getElementById(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'regions'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).style.display =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'none'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document.getElementById(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'table'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).style.display =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'none'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collapsible regions</a:t>
            </a:r>
            <a:endParaRPr sz="1050" dirty="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coll = document.getElementsByClassName(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"collapsable"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bg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i &lt; coll.length; i++) {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coll[i].addEventListener(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"click"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() {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.scrollIntoView();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.classList.toggle(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"active"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content =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.nextElementSibling;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(content.style.maxHeight) {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content.style.maxHeight =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}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content.style.maxHeight = content.scrollHeight + 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2860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"px"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}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});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collapsable faculties - like collapsible regions…</a:t>
            </a:r>
            <a:endParaRPr dirty="0"/>
          </a:p>
        </p:txBody>
      </p:sp>
      <p:sp>
        <p:nvSpPr>
          <p:cNvPr id="170" name="Google Shape;170;p28"/>
          <p:cNvSpPr txBox="1">
            <a:spLocks noGrp="1"/>
          </p:cNvSpPr>
          <p:nvPr>
            <p:ph type="title"/>
          </p:nvPr>
        </p:nvSpPr>
        <p:spPr>
          <a:xfrm>
            <a:off x="7534200" y="21192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script.js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1" name="Google Shape;171;p28"/>
          <p:cNvSpPr txBox="1">
            <a:spLocks noGrp="1"/>
          </p:cNvSpPr>
          <p:nvPr>
            <p:ph type="body" idx="1"/>
          </p:nvPr>
        </p:nvSpPr>
        <p:spPr>
          <a:xfrm>
            <a:off x="4695850" y="712975"/>
            <a:ext cx="4448100" cy="44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showOverview()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document.getElementById(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'overview'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).style.display 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'inline'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document.getElementById(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'regions'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).style.display 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'none'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document.getElementById(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'table'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).style.display 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'none'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showRegions()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    // like showOverview()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showDetails()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like showOverview()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sortTable(n)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    // table sorting algorithm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searchTable()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    // table search algorithm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Pacifico"/>
                <a:ea typeface="Pacifico"/>
                <a:cs typeface="Pacifico"/>
                <a:sym typeface="Pacifico"/>
              </a:rPr>
              <a:t>Резултатът…</a:t>
            </a: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Pacifico"/>
                <a:ea typeface="Pacifico"/>
                <a:cs typeface="Pacifico"/>
                <a:sym typeface="Pacifico"/>
              </a:rPr>
              <a:t>Въведение в темата</a:t>
            </a: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  <p:graphicFrame>
        <p:nvGraphicFramePr>
          <p:cNvPr id="62" name="Google Shape;62;p14"/>
          <p:cNvGraphicFramePr/>
          <p:nvPr/>
        </p:nvGraphicFramePr>
        <p:xfrm>
          <a:off x="1257300" y="1702250"/>
          <a:ext cx="6629400" cy="2870200"/>
        </p:xfrm>
        <a:graphic>
          <a:graphicData uri="http://schemas.openxmlformats.org/drawingml/2006/table">
            <a:tbl>
              <a:tblPr>
                <a:noFill/>
                <a:tableStyleId>{5635221B-9E71-4B8C-A215-942498E4FE5A}</a:tableStyleId>
              </a:tblPr>
              <a:tblGrid>
                <a:gridCol w="485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43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bg" sz="6000" i="1">
                          <a:solidFill>
                            <a:srgbClr val="A61C00"/>
                          </a:solidFill>
                          <a:latin typeface="Corsiva"/>
                          <a:ea typeface="Corsiva"/>
                          <a:cs typeface="Corsiva"/>
                          <a:sym typeface="Corsiva"/>
                        </a:rPr>
                        <a:t>“</a:t>
                      </a:r>
                      <a:endParaRPr sz="6000" i="1">
                        <a:solidFill>
                          <a:srgbClr val="A61C00"/>
                        </a:solidFill>
                        <a:latin typeface="Corsiva"/>
                        <a:ea typeface="Corsiva"/>
                        <a:cs typeface="Corsiva"/>
                        <a:sym typeface="Corsiv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0" i="1">
                        <a:latin typeface="Corsiva"/>
                        <a:ea typeface="Corsiva"/>
                        <a:cs typeface="Corsiva"/>
                        <a:sym typeface="Corsiv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bg" sz="6000" i="1">
                          <a:solidFill>
                            <a:srgbClr val="A61C00"/>
                          </a:solidFill>
                          <a:latin typeface="Corsiva"/>
                          <a:ea typeface="Corsiva"/>
                          <a:cs typeface="Corsiva"/>
                          <a:sym typeface="Corsiva"/>
                        </a:rPr>
                        <a:t>”</a:t>
                      </a:r>
                      <a:endParaRPr sz="6000" i="1">
                        <a:solidFill>
                          <a:srgbClr val="A61C00"/>
                        </a:solidFill>
                        <a:latin typeface="Corsiva"/>
                        <a:ea typeface="Corsiva"/>
                        <a:cs typeface="Corsiva"/>
                        <a:sym typeface="Corsiva"/>
                      </a:endParaRPr>
                    </a:p>
                  </a:txBody>
                  <a:tcPr marL="63500" marR="63500" marT="63500" marB="63500">
                    <a:lnL w="114300" cap="flat" cmpd="sng">
                      <a:solidFill>
                        <a:srgbClr val="A61C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bg" sz="1100" i="1"/>
                        <a:t>Да се създаде каталог на университетите в България по региони, базиран на XML документи с текстово и графично съдържание, описващо възможните характеристики на всеки един университет в страната. Каталогът да представя графичното съдържание чрез XML entities. Връзките в каталога – напр. между региони и университети, между университети и техни филиали, и др. – да се описват чрез (съставни) ключове и референции към тях. Да се състави описанието на 7-8 университета и да се валидира чрез подходящо изграден за целта XML Schema документ. Създаденото XML съдържание да се представи в HTML браузер чрез CSS и XSLT, с възможност за сортиране на представените обекти по няколко от техните признаци.</a:t>
                      </a:r>
                      <a:endParaRPr sz="1100" i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3500" marR="63500" marT="635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88"/>
            <a:ext cx="91439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rgbClr val="737373"/>
            </a:gs>
          </a:gsLst>
          <a:lin ang="0" scaled="0"/>
        </a:gra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35"/>
          <p:cNvGrpSpPr/>
          <p:nvPr/>
        </p:nvGrpSpPr>
        <p:grpSpPr>
          <a:xfrm>
            <a:off x="463565" y="0"/>
            <a:ext cx="3069982" cy="5143506"/>
            <a:chOff x="834275" y="-109850"/>
            <a:chExt cx="3490599" cy="5519376"/>
          </a:xfrm>
        </p:grpSpPr>
        <p:pic>
          <p:nvPicPr>
            <p:cNvPr id="207" name="Google Shape;207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11313" y="220200"/>
              <a:ext cx="2520886" cy="483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35"/>
            <p:cNvPicPr preferRelativeResize="0"/>
            <p:nvPr/>
          </p:nvPicPr>
          <p:blipFill rotWithShape="1">
            <a:blip r:embed="rId4">
              <a:alphaModFix/>
            </a:blip>
            <a:srcRect l="21883" t="3558" r="21498" b="3521"/>
            <a:stretch/>
          </p:blipFill>
          <p:spPr>
            <a:xfrm>
              <a:off x="834275" y="-109850"/>
              <a:ext cx="3490599" cy="55193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9" name="Google Shape;209;p35"/>
          <p:cNvGrpSpPr/>
          <p:nvPr/>
        </p:nvGrpSpPr>
        <p:grpSpPr>
          <a:xfrm>
            <a:off x="4477411" y="152393"/>
            <a:ext cx="3489532" cy="4884986"/>
            <a:chOff x="4477275" y="152400"/>
            <a:chExt cx="3540875" cy="4929350"/>
          </a:xfrm>
        </p:grpSpPr>
        <p:pic>
          <p:nvPicPr>
            <p:cNvPr id="210" name="Google Shape;210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77275" y="152400"/>
              <a:ext cx="3540875" cy="4929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3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693750" y="683225"/>
              <a:ext cx="3070025" cy="3885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Тестване</a:t>
            </a:r>
            <a:endParaRPr/>
          </a:p>
        </p:txBody>
      </p:sp>
      <p:sp>
        <p:nvSpPr>
          <p:cNvPr id="217" name="Google Shape;217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Консистентни резултати в браузърите: 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Firefox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Chrome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Vivaldi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Microsoft Edge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Internet Explorer*</a:t>
            </a:r>
            <a:endParaRPr/>
          </a:p>
        </p:txBody>
      </p:sp>
      <p:pic>
        <p:nvPicPr>
          <p:cNvPr id="218" name="Google Shape;218;p36"/>
          <p:cNvPicPr preferRelativeResize="0"/>
          <p:nvPr/>
        </p:nvPicPr>
        <p:blipFill rotWithShape="1">
          <a:blip r:embed="rId3">
            <a:alphaModFix/>
          </a:blip>
          <a:srcRect l="860" t="1715" r="1310" b="1356"/>
          <a:stretch/>
        </p:blipFill>
        <p:spPr>
          <a:xfrm>
            <a:off x="3846600" y="1740725"/>
            <a:ext cx="4922949" cy="299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Заключение</a:t>
            </a:r>
            <a:endParaRPr/>
          </a:p>
        </p:txBody>
      </p:sp>
      <p:sp>
        <p:nvSpPr>
          <p:cNvPr id="224" name="Google Shape;224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изискванията от заданието са отразени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в допълнение към тях каталогът притежава: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bg"/>
              <a:t>повече данни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bg"/>
              <a:t>анимации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bg"/>
              <a:t>динамични ефекти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bg"/>
              <a:t>модерен и адаптивен дизайн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bg"/>
              <a:t>максимална съвместимост със съвременните браузъри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bg"/>
              <a:t>възможност за търсене в табличния изглед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възможности за бъдещо развитие: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bg"/>
              <a:t>актуална тема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bg"/>
              <a:t>добавяне на всички университети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bg"/>
              <a:t>промяна на стила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Край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Защо университети?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в България има 52 висши учебни заведения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ние учим в едно от тях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bg"/>
              <a:t>темата винаги ще бъде актуална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Структура на проекта. Работен процес</a:t>
            </a:r>
            <a:endParaRPr/>
          </a:p>
        </p:txBody>
      </p:sp>
      <p:grpSp>
        <p:nvGrpSpPr>
          <p:cNvPr id="74" name="Google Shape;74;p16"/>
          <p:cNvGrpSpPr/>
          <p:nvPr/>
        </p:nvGrpSpPr>
        <p:grpSpPr>
          <a:xfrm>
            <a:off x="53225" y="4257275"/>
            <a:ext cx="9037550" cy="834900"/>
            <a:chOff x="58125" y="3637350"/>
            <a:chExt cx="9037550" cy="834900"/>
          </a:xfrm>
        </p:grpSpPr>
        <p:sp>
          <p:nvSpPr>
            <p:cNvPr id="75" name="Google Shape;75;p16"/>
            <p:cNvSpPr/>
            <p:nvPr/>
          </p:nvSpPr>
          <p:spPr>
            <a:xfrm>
              <a:off x="58125" y="3637350"/>
              <a:ext cx="1961400" cy="834900"/>
            </a:xfrm>
            <a:prstGeom prst="homePlate">
              <a:avLst>
                <a:gd name="adj" fmla="val 50000"/>
              </a:avLst>
            </a:prstGeom>
            <a:solidFill>
              <a:srgbClr val="CFE2F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" sz="1200" u="sng"/>
                <a:t>Входно съдържание</a:t>
              </a:r>
              <a:endParaRPr sz="1200" u="sng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" sz="1200">
                  <a:latin typeface="Consolas"/>
                  <a:ea typeface="Consolas"/>
                  <a:cs typeface="Consolas"/>
                  <a:sym typeface="Consolas"/>
                </a:rPr>
                <a:t>catalog.xml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76" name="Google Shape;76;p16"/>
            <p:cNvSpPr/>
            <p:nvPr/>
          </p:nvSpPr>
          <p:spPr>
            <a:xfrm>
              <a:off x="1675646" y="3637350"/>
              <a:ext cx="2261400" cy="8349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" sz="1200" u="sng"/>
                <a:t>Валидиране</a:t>
              </a:r>
              <a:endParaRPr sz="1200" u="sng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" sz="1200">
                  <a:latin typeface="Consolas"/>
                  <a:ea typeface="Consolas"/>
                  <a:cs typeface="Consolas"/>
                  <a:sym typeface="Consolas"/>
                </a:rPr>
                <a:t>catalog.xsd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77" name="Google Shape;77;p16"/>
            <p:cNvSpPr/>
            <p:nvPr/>
          </p:nvSpPr>
          <p:spPr>
            <a:xfrm>
              <a:off x="3591360" y="3637350"/>
              <a:ext cx="2261400" cy="8349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" sz="1200" u="sng"/>
                <a:t>Трансформиране</a:t>
              </a:r>
              <a:endParaRPr sz="1200" u="sng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" sz="1200">
                  <a:latin typeface="Consolas"/>
                  <a:ea typeface="Consolas"/>
                  <a:cs typeface="Consolas"/>
                  <a:sym typeface="Consolas"/>
                </a:rPr>
                <a:t>catalog.xsl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78" name="Google Shape;78;p16"/>
            <p:cNvSpPr/>
            <p:nvPr/>
          </p:nvSpPr>
          <p:spPr>
            <a:xfrm>
              <a:off x="5523699" y="3637350"/>
              <a:ext cx="2261400" cy="8349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" sz="1200" u="sng"/>
                <a:t>Стилизиране</a:t>
              </a:r>
              <a:br>
                <a:rPr lang="bg" sz="1200"/>
              </a:br>
              <a:r>
                <a:rPr lang="bg" sz="1200">
                  <a:latin typeface="Consolas"/>
                  <a:ea typeface="Consolas"/>
                  <a:cs typeface="Consolas"/>
                  <a:sym typeface="Consolas"/>
                </a:rPr>
                <a:t>style.css</a:t>
              </a:r>
              <a:br>
                <a:rPr lang="bg" sz="1200"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bg" sz="1200">
                  <a:latin typeface="Consolas"/>
                  <a:ea typeface="Consolas"/>
                  <a:cs typeface="Consolas"/>
                  <a:sym typeface="Consolas"/>
                </a:rPr>
                <a:t>script.js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79" name="Google Shape;79;p16"/>
            <p:cNvSpPr/>
            <p:nvPr/>
          </p:nvSpPr>
          <p:spPr>
            <a:xfrm>
              <a:off x="7453175" y="3637350"/>
              <a:ext cx="1642500" cy="834900"/>
            </a:xfrm>
            <a:prstGeom prst="chevron">
              <a:avLst>
                <a:gd name="adj" fmla="val 50000"/>
              </a:avLst>
            </a:prstGeom>
            <a:solidFill>
              <a:srgbClr val="FFE5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" sz="1200" u="sng"/>
                <a:t>Каталог</a:t>
              </a:r>
              <a:endParaRPr sz="1200" u="sng"/>
            </a:p>
          </p:txBody>
        </p:sp>
      </p:grpSp>
      <p:sp>
        <p:nvSpPr>
          <p:cNvPr id="80" name="Google Shape;80;p16"/>
          <p:cNvSpPr txBox="1"/>
          <p:nvPr/>
        </p:nvSpPr>
        <p:spPr>
          <a:xfrm>
            <a:off x="498900" y="1017725"/>
            <a:ext cx="8146200" cy="29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bg">
                <a:solidFill>
                  <a:schemeClr val="dk1"/>
                </a:solidFill>
              </a:rPr>
              <a:t>13 университета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bg">
                <a:solidFill>
                  <a:schemeClr val="dk1"/>
                </a:solidFill>
              </a:rPr>
              <a:t>описание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bg">
                <a:solidFill>
                  <a:schemeClr val="dk1"/>
                </a:solidFill>
              </a:rPr>
              <a:t>ректор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bg">
                <a:solidFill>
                  <a:schemeClr val="dk1"/>
                </a:solidFill>
              </a:rPr>
              <a:t>местоположение - град, улица, пощенски код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bg">
                <a:solidFill>
                  <a:schemeClr val="dk1"/>
                </a:solidFill>
              </a:rPr>
              <a:t>данни за контакт - телефони, имейл адреси, факс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bg">
                <a:solidFill>
                  <a:schemeClr val="dk1"/>
                </a:solidFill>
              </a:rPr>
              <a:t>уебсайт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bg">
                <a:solidFill>
                  <a:schemeClr val="dk1"/>
                </a:solidFill>
              </a:rPr>
              <a:t>факултети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bg">
                <a:solidFill>
                  <a:schemeClr val="dk1"/>
                </a:solidFill>
              </a:rPr>
              <a:t>изображение чрез </a:t>
            </a:r>
            <a:r>
              <a:rPr lang="bg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External Entity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bg">
                <a:solidFill>
                  <a:schemeClr val="dk1"/>
                </a:solidFill>
              </a:rPr>
              <a:t>6 региона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bg">
                <a:solidFill>
                  <a:schemeClr val="dk1"/>
                </a:solidFill>
              </a:rPr>
              <a:t>1 валидираща схема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bg">
                <a:solidFill>
                  <a:schemeClr val="dk1"/>
                </a:solidFill>
              </a:rPr>
              <a:t>1 стилово множество за трансформация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bg">
                <a:solidFill>
                  <a:schemeClr val="dk1"/>
                </a:solidFill>
              </a:rPr>
              <a:t>1 CSS множество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bg">
                <a:solidFill>
                  <a:schemeClr val="dk1"/>
                </a:solidFill>
              </a:rPr>
              <a:t>1 скрипт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72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XML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83750" y="865325"/>
            <a:ext cx="4260300" cy="4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bg" sz="1200"/>
              <a:t>входно съдържание в един текстов файл 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bg" sz="1200"/>
              <a:t>улеснява зареждането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bg" sz="1200"/>
              <a:t>намалява вероятността за грешки, защото използва по-малко зависимости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bg" sz="1200"/>
              <a:t>подходящо от гледна точка на настоящия обем</a:t>
            </a:r>
            <a:endParaRPr sz="1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bg" sz="1200"/>
              <a:t>външни единици за изображенията чрез вътрешна DTD декларация</a:t>
            </a:r>
            <a:endParaRPr sz="1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bg" sz="1200"/>
              <a:t>корен</a:t>
            </a:r>
            <a:r>
              <a:rPr lang="bg" sz="1200">
                <a:solidFill>
                  <a:srgbClr val="9E9E9E"/>
                </a:solidFill>
              </a:rPr>
              <a:t> </a:t>
            </a:r>
            <a:r>
              <a:rPr lang="bg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&lt;catalog&gt;&lt;/catalog&gt;</a:t>
            </a:r>
            <a:r>
              <a:rPr lang="bg" sz="1200">
                <a:solidFill>
                  <a:srgbClr val="9E9E9E"/>
                </a:solidFill>
              </a:rPr>
              <a:t> </a:t>
            </a:r>
            <a:r>
              <a:rPr lang="bg" sz="1200"/>
              <a:t>и поделементи</a:t>
            </a:r>
            <a:r>
              <a:rPr lang="bg" sz="1200">
                <a:solidFill>
                  <a:srgbClr val="9E9E9E"/>
                </a:solidFill>
              </a:rPr>
              <a:t> </a:t>
            </a:r>
            <a:r>
              <a:rPr lang="bg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&lt;universities&gt;&lt;/universities&gt;</a:t>
            </a:r>
            <a:r>
              <a:rPr lang="bg" sz="1200">
                <a:solidFill>
                  <a:srgbClr val="9E9E9E"/>
                </a:solidFill>
              </a:rPr>
              <a:t> </a:t>
            </a:r>
            <a:r>
              <a:rPr lang="bg" sz="1200"/>
              <a:t>и</a:t>
            </a:r>
            <a:r>
              <a:rPr lang="bg" sz="1200">
                <a:solidFill>
                  <a:srgbClr val="9E9E9E"/>
                </a:solidFill>
              </a:rPr>
              <a:t> </a:t>
            </a:r>
            <a:r>
              <a:rPr lang="bg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&lt;regions&gt;&lt;/regions&gt;</a:t>
            </a:r>
            <a:endParaRPr sz="1200">
              <a:solidFill>
                <a:srgbClr val="569CD6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153785" y="865325"/>
            <a:ext cx="5032794" cy="3700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DOCTYPE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catalog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&lt;!NOTATION jpg SYSTEM "image/jpg"&gt;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su SYSTEM 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su.jpg"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tu SYSTEM 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tu.jpg"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nbu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nbu.jpg"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pu.jpg"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tu-plo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tu-plovdiv.jpg"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pu-smo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images/p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u-smolian.jpg"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tru.jpg"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btu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btu.jpg"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bfu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bfu.jpg"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tu-sli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tu-sliven.jpg"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mu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mu.jpg"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vtu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vtu.jpg"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ENTITY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vfu SYSTEM 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images/</a:t>
            </a:r>
            <a:r>
              <a:rPr lang="bg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vfu.jpg"</a:t>
            </a: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NDATA jpg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bg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dirty="0"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7680700" y="36432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catalog.xml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128825"/>
            <a:ext cx="7329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XML &amp; XSD</a:t>
            </a:r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11700" y="572700"/>
            <a:ext cx="7955100" cy="457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&lt;?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xml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 version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"1.0"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 encoding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"UTF-8"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xs:schema</a:t>
            </a:r>
            <a:endParaRPr sz="10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xmlns:xs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"http://www.w3.org/2001/XMLSchema"</a:t>
            </a:r>
            <a:endParaRPr sz="10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"catalog"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xs:complexType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xs:sequence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"universities"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xs:complexType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xs:sequence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"university"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"uni"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minOccurs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"0"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maxOccurs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"unbounded"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3716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xs:sequence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xs:complexType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"regions"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xs:complexType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xs:sequence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"region"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"reg"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maxOccurs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"6"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xs:sequence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xs:complexType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xs:sequence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xs:complexType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xs:element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xs:schema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>
              <a:solidFill>
                <a:srgbClr val="7C7C7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7680725" y="13617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catalog.xsd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128825"/>
            <a:ext cx="7329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XML &amp; XSD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197000" y="862200"/>
            <a:ext cx="8851200" cy="42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"regionName"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base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"xs:string"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"Северозападен"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"Югозападен"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"Северен централен"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"Южен централен"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"Североизточен"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"Югоизточен"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xs:enumeration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xs:complexType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"reg"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xs:simpleContent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xs:extension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base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"regionName"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xs:attribute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"id"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"xs:ID"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use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"required"</a:t>
            </a: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xs:extension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xs:simpleContent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xs:complexType</a:t>
            </a:r>
            <a:r>
              <a:rPr lang="bg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7680725" y="13617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catalog.xsd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11700" y="128825"/>
            <a:ext cx="7329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XML &amp; XSD</a:t>
            </a: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0" y="862200"/>
            <a:ext cx="9144000" cy="42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"phoneFaxNumber"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base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"xs:string"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xs:pattern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"[0-9+/ ]{3,}"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xs:pattern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"email"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base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"xs:string"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xs:pattern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"([0-9a-zA-Z]([-.\w]*[_0-9a-zA-Z])*@([0-9a-zA-Z][-\w]*[0-9a-zA-Z]\.)+[a-zA-Z]{2,9})"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"personName"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base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"xs:string"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xs:pattern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"[А-Я][а-я]+ ([А-Я][а-я]+ )*[А-Я][а-я]+"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xs:pattern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"cityName"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base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"xs:string"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xs:pattern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"([А-Я][а-я]+ )*[А-Я][а-я]+"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xs:pattern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xs:restriction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xs:simpleType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7680725" y="13617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catalog.xsd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311700" y="128825"/>
            <a:ext cx="7329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">
                <a:latin typeface="Consolas"/>
                <a:ea typeface="Consolas"/>
                <a:cs typeface="Consolas"/>
                <a:sym typeface="Consolas"/>
              </a:rPr>
              <a:t>XML &amp; XSD</a:t>
            </a:r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1"/>
          </p:nvPr>
        </p:nvSpPr>
        <p:spPr>
          <a:xfrm>
            <a:off x="386500" y="862200"/>
            <a:ext cx="8757600" cy="42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xs:key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"universityIDKey"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"universities/university"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"@id"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xs:key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xs:keyref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"universityIDRef"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refer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"universityIDKey"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"universities/university"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"@branchOf"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xs:keyref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xs:key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"regionIDKey"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"regions/region"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"@id"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xs:key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xs:keyref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"regionIDRef"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refer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"regionIDKey"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"universities/university"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"@regionID"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xs:keyref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xs:unique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"uniqueUniversityName"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"universities/university"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xs:selector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bg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bg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bg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"@name"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xs:field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bg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xs:unique</a:t>
            </a:r>
            <a:r>
              <a:rPr lang="bg" sz="105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7680725" y="136175"/>
            <a:ext cx="1298100" cy="429300"/>
          </a:xfrm>
          <a:prstGeom prst="rect">
            <a:avLst/>
          </a:prstGeom>
          <a:ln w="9525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1420">
                <a:latin typeface="Consolas"/>
                <a:ea typeface="Consolas"/>
                <a:cs typeface="Consolas"/>
                <a:sym typeface="Consolas"/>
              </a:rPr>
              <a:t>catalog.xsd</a:t>
            </a:r>
            <a:endParaRPr sz="142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2397</Words>
  <Application>Microsoft Office PowerPoint</Application>
  <PresentationFormat>On-screen Show (16:9)</PresentationFormat>
  <Paragraphs>325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Courier New</vt:lpstr>
      <vt:lpstr>Pacifico</vt:lpstr>
      <vt:lpstr>Corsiva</vt:lpstr>
      <vt:lpstr>Consolas</vt:lpstr>
      <vt:lpstr>Simple Dark</vt:lpstr>
      <vt:lpstr>Каталог на университетите в </vt:lpstr>
      <vt:lpstr>Въведение в темата</vt:lpstr>
      <vt:lpstr>Защо университети?</vt:lpstr>
      <vt:lpstr>Структура на проекта. Работен процес</vt:lpstr>
      <vt:lpstr>XML</vt:lpstr>
      <vt:lpstr>XML &amp; XSD</vt:lpstr>
      <vt:lpstr>XML &amp; XSD</vt:lpstr>
      <vt:lpstr>XML &amp; XSD</vt:lpstr>
      <vt:lpstr>XML &amp; XSD</vt:lpstr>
      <vt:lpstr>XML &amp; XSD</vt:lpstr>
      <vt:lpstr>XSLT</vt:lpstr>
      <vt:lpstr>XSLT</vt:lpstr>
      <vt:lpstr>XSLT</vt:lpstr>
      <vt:lpstr>XSLT</vt:lpstr>
      <vt:lpstr>CSS</vt:lpstr>
      <vt:lpstr>JavaScript</vt:lpstr>
      <vt:lpstr>Резултатът…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Тестване</vt:lpstr>
      <vt:lpstr>Заключение</vt:lpstr>
      <vt:lpstr>Край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Каталог на университетите в </dc:title>
  <cp:lastModifiedBy>Стефан Димитров Велев</cp:lastModifiedBy>
  <cp:revision>2</cp:revision>
  <dcterms:modified xsi:type="dcterms:W3CDTF">2023-01-05T19:27:51Z</dcterms:modified>
</cp:coreProperties>
</file>